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1" r:id="rId5"/>
    <p:sldId id="265" r:id="rId6"/>
    <p:sldId id="284" r:id="rId7"/>
    <p:sldId id="285" r:id="rId8"/>
    <p:sldId id="286" r:id="rId9"/>
    <p:sldId id="287" r:id="rId10"/>
    <p:sldId id="288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C5"/>
    <a:srgbClr val="D7F9E6"/>
    <a:srgbClr val="2BDF78"/>
    <a:srgbClr val="36AA65"/>
    <a:srgbClr val="40C978"/>
    <a:srgbClr val="4DB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9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5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3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4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5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7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5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8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4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94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DD71-B1AC-4107-88B1-A3063665D40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DA7DE-90C8-4DDB-918B-309F5E257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5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1" y="776748"/>
            <a:ext cx="7656576" cy="7021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600" b="1" spc="-150" dirty="0">
                <a:solidFill>
                  <a:srgbClr val="36AA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SAUGI MOKYKLŲ VEIKLA</a:t>
            </a:r>
            <a:endParaRPr lang="en-GB" sz="3600" b="1" spc="-150" dirty="0">
              <a:solidFill>
                <a:srgbClr val="40C97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aveikslėlis 1" descr="Ekrano nukirtima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52" y="1598953"/>
            <a:ext cx="10360466" cy="489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7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Ikimokyklinis ir priešmokyklinis ugdymas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paviršių,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tik suaugusiems asmenims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2" name="TextBox 71"/>
          <p:cNvSpPr txBox="1"/>
          <p:nvPr/>
        </p:nvSpPr>
        <p:spPr>
          <a:xfrm>
            <a:off x="368005" y="5481277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Rekomenduojama lankyti tik tėvams neturint galimybės prižiūrėti vaiko namuose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paviršių,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tik suaugusiems asmenims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702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u="sng" dirty="0">
                <a:cs typeface="Poppins" panose="00000500000000000000" pitchFamily="50" charset="0"/>
              </a:rPr>
              <a:t>Privalomas</a:t>
            </a:r>
            <a:r>
              <a:rPr lang="lt-LT" sz="1100" dirty="0">
                <a:cs typeface="Poppins" panose="00000500000000000000" pitchFamily="50" charset="0"/>
              </a:rPr>
              <a:t> paviršių testavimas (jei netaikomas kaupinių, antigenų ar savikontrolės testavimas)</a:t>
            </a:r>
            <a:endParaRPr lang="en-GB" sz="11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tik suaugusiems asmenims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1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Pradinis ugdymas (1-4 klasės)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paviršių,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tik suaugusiems asmenims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2" name="TextBox 71"/>
          <p:cNvSpPr txBox="1"/>
          <p:nvPr/>
        </p:nvSpPr>
        <p:spPr>
          <a:xfrm>
            <a:off x="368005" y="548127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paviršių,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tik suaugusiems asmenims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702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u="sng" dirty="0">
                <a:cs typeface="Poppins" panose="00000500000000000000" pitchFamily="50" charset="0"/>
              </a:rPr>
              <a:t>Privalomas</a:t>
            </a:r>
            <a:r>
              <a:rPr lang="lt-LT" sz="1100" dirty="0">
                <a:cs typeface="Poppins" panose="00000500000000000000" pitchFamily="50" charset="0"/>
              </a:rPr>
              <a:t> paviršių testavimas (jei netaikomas kaupinių, antigenų ar savikontrolės testavimas)</a:t>
            </a:r>
            <a:endParaRPr lang="en-GB" sz="11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vaikams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11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Pagrindinis ir vidurinis ugdymas (abiturientams taikomas iki 2022 m. sausio 31 d.)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2" name="TextBox 71"/>
          <p:cNvSpPr txBox="1"/>
          <p:nvPr/>
        </p:nvSpPr>
        <p:spPr>
          <a:xfrm>
            <a:off x="368005" y="5481277"/>
            <a:ext cx="180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 (jei klasė </a:t>
            </a:r>
            <a:r>
              <a:rPr lang="lt-LT" sz="1200" dirty="0" err="1">
                <a:cs typeface="Poppins" panose="00000500000000000000" pitchFamily="50" charset="0"/>
              </a:rPr>
              <a:t>imunizuota</a:t>
            </a:r>
            <a:r>
              <a:rPr lang="lt-LT" sz="1200" dirty="0">
                <a:cs typeface="Poppins" panose="00000500000000000000" pitchFamily="50" charset="0"/>
              </a:rPr>
              <a:t> arba testuojama; SUP vaikams) arba mišrus (hibridinis)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687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u="sng" dirty="0">
                <a:cs typeface="Poppins" panose="00000500000000000000" pitchFamily="50" charset="0"/>
              </a:rPr>
              <a:t>Rekomenduojamas</a:t>
            </a:r>
            <a:r>
              <a:rPr lang="lt-LT" sz="1100" dirty="0">
                <a:cs typeface="Poppins" panose="00000500000000000000" pitchFamily="50" charset="0"/>
              </a:rPr>
              <a:t> vakcinavimas, privalomas kaupinių, antigenų ar savikontrolės testavimas</a:t>
            </a:r>
            <a:endParaRPr lang="en-GB" sz="11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7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Abiturientų mokymas(</a:t>
            </a:r>
            <a:r>
              <a:rPr lang="lt-LT" sz="2000" b="1" dirty="0" err="1">
                <a:cs typeface="Poppins Thin" panose="00000300000000000000" pitchFamily="50" charset="0"/>
              </a:rPr>
              <a:t>is</a:t>
            </a:r>
            <a:r>
              <a:rPr lang="lt-LT" sz="2000" b="1" dirty="0">
                <a:cs typeface="Poppins Thin" panose="00000300000000000000" pitchFamily="50" charset="0"/>
              </a:rPr>
              <a:t>) nuo 2022 m. vasario 1 d.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2" name="TextBox 71"/>
          <p:cNvSpPr txBox="1"/>
          <p:nvPr/>
        </p:nvSpPr>
        <p:spPr>
          <a:xfrm>
            <a:off x="368005" y="5481277"/>
            <a:ext cx="180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klasių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6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Profesinis mokymas ir aukštojo mokslo studijos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mokiniams/studentams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 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80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kaupinių, antigenų ar savikontrolės testavimas jei grupė nėra </a:t>
            </a:r>
            <a:r>
              <a:rPr lang="lt-LT" sz="1200" dirty="0" err="1">
                <a:cs typeface="Poppins" panose="00000500000000000000" pitchFamily="50" charset="0"/>
              </a:rPr>
              <a:t>imunizuota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mokiniams/studentams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777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kaupinių, antigenų ar savikontrolės testavimas jei grupė nėra </a:t>
            </a:r>
            <a:r>
              <a:rPr lang="lt-LT" sz="1200" dirty="0" err="1">
                <a:cs typeface="Poppins" panose="00000500000000000000" pitchFamily="50" charset="0"/>
              </a:rPr>
              <a:t>imunizuota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mokiniams/studentams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8005" y="5481277"/>
            <a:ext cx="180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 (jei grupė </a:t>
            </a:r>
            <a:r>
              <a:rPr lang="lt-LT" sz="1200" dirty="0" err="1">
                <a:cs typeface="Poppins" panose="00000500000000000000" pitchFamily="50" charset="0"/>
              </a:rPr>
              <a:t>imunizuota</a:t>
            </a:r>
            <a:r>
              <a:rPr lang="lt-LT" sz="1200" dirty="0">
                <a:cs typeface="Poppins" panose="00000500000000000000" pitchFamily="50" charset="0"/>
              </a:rPr>
              <a:t>) arba nuotolinis (jei nevykdomas testavimas)</a:t>
            </a:r>
            <a:endParaRPr lang="en-GB" sz="1200" dirty="0"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7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80" y="141530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Neformalus vaikų švietimas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1265382" y="2436971"/>
            <a:ext cx="9615053" cy="48730"/>
          </a:xfrm>
          <a:prstGeom prst="rect">
            <a:avLst/>
          </a:prstGeom>
          <a:gradFill>
            <a:gsLst>
              <a:gs pos="0">
                <a:srgbClr val="36AA65"/>
              </a:gs>
              <a:gs pos="93000">
                <a:srgbClr val="40C978"/>
              </a:gs>
              <a:gs pos="81000">
                <a:srgbClr val="40C978"/>
              </a:gs>
              <a:gs pos="100000">
                <a:srgbClr val="40C97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"/>
          </a:p>
        </p:txBody>
      </p:sp>
      <p:sp>
        <p:nvSpPr>
          <p:cNvPr id="20" name="Suapvalintas stačiakampis 19"/>
          <p:cNvSpPr/>
          <p:nvPr/>
        </p:nvSpPr>
        <p:spPr>
          <a:xfrm>
            <a:off x="270185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as 21"/>
          <p:cNvSpPr/>
          <p:nvPr/>
        </p:nvSpPr>
        <p:spPr>
          <a:xfrm>
            <a:off x="1017228" y="2227562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783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Ugdymas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30" name="Ovalas 29"/>
          <p:cNvSpPr/>
          <p:nvPr/>
        </p:nvSpPr>
        <p:spPr>
          <a:xfrm>
            <a:off x="4878711" y="2253288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31" name="Ovalas 30"/>
          <p:cNvSpPr/>
          <p:nvPr/>
        </p:nvSpPr>
        <p:spPr>
          <a:xfrm>
            <a:off x="8714449" y="2245338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47" name="Suapvalintas stačiakampis 46"/>
          <p:cNvSpPr/>
          <p:nvPr/>
        </p:nvSpPr>
        <p:spPr>
          <a:xfrm>
            <a:off x="2205778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uapvalintas stačiakampis 47"/>
          <p:cNvSpPr/>
          <p:nvPr/>
        </p:nvSpPr>
        <p:spPr>
          <a:xfrm>
            <a:off x="4146367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uapvalintas stačiakampis 48"/>
          <p:cNvSpPr/>
          <p:nvPr/>
        </p:nvSpPr>
        <p:spPr>
          <a:xfrm>
            <a:off x="6081960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uapvalintas stačiakampis 49"/>
          <p:cNvSpPr/>
          <p:nvPr/>
        </p:nvSpPr>
        <p:spPr>
          <a:xfrm>
            <a:off x="8017553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uapvalintas stačiakampis 50"/>
          <p:cNvSpPr/>
          <p:nvPr/>
        </p:nvSpPr>
        <p:spPr>
          <a:xfrm>
            <a:off x="9953146" y="2856334"/>
            <a:ext cx="1892348" cy="36460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292376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Bendrosios rekomendacijos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2965" y="2875393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Srautų reguliavimas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8558" y="2907053"/>
            <a:ext cx="17191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Testavimas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151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Kaukių dėvėjimas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39744" y="2901245"/>
            <a:ext cx="17191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lt-LT" b="1" dirty="0">
                <a:solidFill>
                  <a:srgbClr val="36AA65"/>
                </a:solidFill>
                <a:cs typeface="Poppins" panose="00000500000000000000" pitchFamily="50" charset="0"/>
              </a:rPr>
              <a:t>Temperatūros matavimas</a:t>
            </a:r>
            <a:endParaRPr lang="en-GB" dirty="0">
              <a:solidFill>
                <a:srgbClr val="36AA65"/>
              </a:solidFill>
              <a:cs typeface="Poppins" panose="00000500000000000000" pitchFamily="50" charset="0"/>
            </a:endParaRPr>
          </a:p>
        </p:txBody>
      </p:sp>
      <p:sp>
        <p:nvSpPr>
          <p:cNvPr id="2" name="Suapvalintas stačiakampis 1"/>
          <p:cNvSpPr/>
          <p:nvPr/>
        </p:nvSpPr>
        <p:spPr>
          <a:xfrm>
            <a:off x="2292375" y="3458554"/>
            <a:ext cx="1719151" cy="937813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TextBox 20"/>
          <p:cNvSpPr txBox="1"/>
          <p:nvPr/>
        </p:nvSpPr>
        <p:spPr>
          <a:xfrm>
            <a:off x="2306541" y="3499746"/>
            <a:ext cx="1702041" cy="85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356783" y="3458555"/>
            <a:ext cx="1719151" cy="937812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TextBox 55"/>
          <p:cNvSpPr txBox="1"/>
          <p:nvPr/>
        </p:nvSpPr>
        <p:spPr>
          <a:xfrm>
            <a:off x="370949" y="34997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7" name="Suapvalintas stačiakampis 56"/>
          <p:cNvSpPr/>
          <p:nvPr/>
        </p:nvSpPr>
        <p:spPr>
          <a:xfrm>
            <a:off x="4232965" y="3480688"/>
            <a:ext cx="1719151" cy="91568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TextBox 57"/>
          <p:cNvSpPr txBox="1"/>
          <p:nvPr/>
        </p:nvSpPr>
        <p:spPr>
          <a:xfrm>
            <a:off x="4247131" y="352187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59" name="Suapvalintas stačiakampis 58"/>
          <p:cNvSpPr/>
          <p:nvPr/>
        </p:nvSpPr>
        <p:spPr>
          <a:xfrm>
            <a:off x="6168558" y="3458555"/>
            <a:ext cx="1719151" cy="889366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6182724" y="34997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1" name="Suapvalintas stačiakampis 60"/>
          <p:cNvSpPr/>
          <p:nvPr/>
        </p:nvSpPr>
        <p:spPr>
          <a:xfrm>
            <a:off x="8096437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2" name="TextBox 61"/>
          <p:cNvSpPr txBox="1"/>
          <p:nvPr/>
        </p:nvSpPr>
        <p:spPr>
          <a:xfrm>
            <a:off x="8110603" y="3497339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3" name="Suapvalintas stačiakampis 62"/>
          <p:cNvSpPr/>
          <p:nvPr/>
        </p:nvSpPr>
        <p:spPr>
          <a:xfrm>
            <a:off x="10039744" y="3456148"/>
            <a:ext cx="1719151" cy="940220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4" name="TextBox 63"/>
          <p:cNvSpPr txBox="1"/>
          <p:nvPr/>
        </p:nvSpPr>
        <p:spPr>
          <a:xfrm>
            <a:off x="10053910" y="3497339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9" name="Suapvalintas stačiakampis 68"/>
          <p:cNvSpPr/>
          <p:nvPr/>
        </p:nvSpPr>
        <p:spPr>
          <a:xfrm>
            <a:off x="356783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0" name="TextBox 69"/>
          <p:cNvSpPr txBox="1"/>
          <p:nvPr/>
        </p:nvSpPr>
        <p:spPr>
          <a:xfrm>
            <a:off x="370949" y="448308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Kontaktinis, ribojamas grupių dydis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1" name="Suapvalintas stačiakampis 70"/>
          <p:cNvSpPr/>
          <p:nvPr/>
        </p:nvSpPr>
        <p:spPr>
          <a:xfrm>
            <a:off x="353839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3" name="Suapvalintas stačiakampis 72"/>
          <p:cNvSpPr/>
          <p:nvPr/>
        </p:nvSpPr>
        <p:spPr>
          <a:xfrm>
            <a:off x="2306541" y="4441896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4" name="TextBox 73"/>
          <p:cNvSpPr txBox="1"/>
          <p:nvPr/>
        </p:nvSpPr>
        <p:spPr>
          <a:xfrm>
            <a:off x="2320707" y="448308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5" name="Suapvalintas stačiakampis 74"/>
          <p:cNvSpPr/>
          <p:nvPr/>
        </p:nvSpPr>
        <p:spPr>
          <a:xfrm>
            <a:off x="4230021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6" name="TextBox 75"/>
          <p:cNvSpPr txBox="1"/>
          <p:nvPr/>
        </p:nvSpPr>
        <p:spPr>
          <a:xfrm>
            <a:off x="4244187" y="4491446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7" name="Suapvalintas stačiakampis 76"/>
          <p:cNvSpPr/>
          <p:nvPr/>
        </p:nvSpPr>
        <p:spPr>
          <a:xfrm>
            <a:off x="618272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8" name="TextBox 77"/>
          <p:cNvSpPr txBox="1"/>
          <p:nvPr/>
        </p:nvSpPr>
        <p:spPr>
          <a:xfrm>
            <a:off x="6196890" y="4491446"/>
            <a:ext cx="180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79" name="Suapvalintas stačiakampis 78"/>
          <p:cNvSpPr/>
          <p:nvPr/>
        </p:nvSpPr>
        <p:spPr>
          <a:xfrm>
            <a:off x="8093493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0" name="TextBox 79"/>
          <p:cNvSpPr txBox="1"/>
          <p:nvPr/>
        </p:nvSpPr>
        <p:spPr>
          <a:xfrm>
            <a:off x="8107659" y="4491446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1" name="Suapvalintas stačiakampis 80"/>
          <p:cNvSpPr/>
          <p:nvPr/>
        </p:nvSpPr>
        <p:spPr>
          <a:xfrm>
            <a:off x="10039744" y="4450255"/>
            <a:ext cx="1719151" cy="93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2" name="TextBox 81"/>
          <p:cNvSpPr txBox="1"/>
          <p:nvPr/>
        </p:nvSpPr>
        <p:spPr>
          <a:xfrm>
            <a:off x="10053910" y="4491446"/>
            <a:ext cx="1702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3" name="Suapvalintas stačiakampis 82"/>
          <p:cNvSpPr/>
          <p:nvPr/>
        </p:nvSpPr>
        <p:spPr>
          <a:xfrm>
            <a:off x="230359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4" name="TextBox 83"/>
          <p:cNvSpPr txBox="1"/>
          <p:nvPr/>
        </p:nvSpPr>
        <p:spPr>
          <a:xfrm>
            <a:off x="2317763" y="5481277"/>
            <a:ext cx="170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Rankų plovimas ir/ar dezinfekavimas, patalpų vėdinimas, valymas ir dezinfekavimas</a:t>
            </a:r>
            <a:endParaRPr lang="en-GB" sz="1200" dirty="0">
              <a:cs typeface="Poppins" panose="00000500000000000000" pitchFamily="50" charset="0"/>
            </a:endParaRPr>
          </a:p>
          <a:p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5" name="Suapvalintas stačiakampis 84"/>
          <p:cNvSpPr/>
          <p:nvPr/>
        </p:nvSpPr>
        <p:spPr>
          <a:xfrm>
            <a:off x="4244187" y="5440086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6" name="TextBox 85"/>
          <p:cNvSpPr txBox="1"/>
          <p:nvPr/>
        </p:nvSpPr>
        <p:spPr>
          <a:xfrm>
            <a:off x="4258353" y="5481277"/>
            <a:ext cx="170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grupių srautų atskyrimas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7" name="Suapvalintas stačiakampis 86"/>
          <p:cNvSpPr/>
          <p:nvPr/>
        </p:nvSpPr>
        <p:spPr>
          <a:xfrm>
            <a:off x="6182724" y="5433795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8" name="TextBox 87"/>
          <p:cNvSpPr txBox="1"/>
          <p:nvPr/>
        </p:nvSpPr>
        <p:spPr>
          <a:xfrm>
            <a:off x="6196890" y="5474986"/>
            <a:ext cx="1777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Rekomenduojamas</a:t>
            </a:r>
            <a:r>
              <a:rPr lang="lt-LT" sz="1200" dirty="0">
                <a:cs typeface="Poppins" panose="00000500000000000000" pitchFamily="50" charset="0"/>
              </a:rPr>
              <a:t> vakcinavimas, kaupinių, antigenų ar savikontrolės testavimas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89" name="Suapvalintas stačiakampis 88"/>
          <p:cNvSpPr/>
          <p:nvPr/>
        </p:nvSpPr>
        <p:spPr>
          <a:xfrm>
            <a:off x="8110603" y="5424559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0" name="TextBox 89"/>
          <p:cNvSpPr txBox="1"/>
          <p:nvPr/>
        </p:nvSpPr>
        <p:spPr>
          <a:xfrm>
            <a:off x="8124769" y="5465750"/>
            <a:ext cx="170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Privalomas visiems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1" name="Suapvalintas stačiakampis 90"/>
          <p:cNvSpPr/>
          <p:nvPr/>
        </p:nvSpPr>
        <p:spPr>
          <a:xfrm>
            <a:off x="10053910" y="5465750"/>
            <a:ext cx="1719151" cy="937812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2" name="TextBox 91"/>
          <p:cNvSpPr txBox="1"/>
          <p:nvPr/>
        </p:nvSpPr>
        <p:spPr>
          <a:xfrm>
            <a:off x="10068076" y="5506941"/>
            <a:ext cx="170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u="sng" dirty="0">
                <a:cs typeface="Poppins" panose="00000500000000000000" pitchFamily="50" charset="0"/>
              </a:rPr>
              <a:t>Privalomas</a:t>
            </a:r>
            <a:r>
              <a:rPr lang="lt-LT" sz="1200" dirty="0">
                <a:cs typeface="Poppins" panose="00000500000000000000" pitchFamily="50" charset="0"/>
              </a:rPr>
              <a:t> temperatūros matavimas mokiniams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9" name="Ovalas 98"/>
          <p:cNvSpPr/>
          <p:nvPr/>
        </p:nvSpPr>
        <p:spPr>
          <a:xfrm>
            <a:off x="2960842" y="2203950"/>
            <a:ext cx="421769" cy="421769"/>
          </a:xfrm>
          <a:prstGeom prst="ellipse">
            <a:avLst/>
          </a:prstGeom>
          <a:solidFill>
            <a:srgbClr val="2BD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0" name="Ovalas 99"/>
          <p:cNvSpPr/>
          <p:nvPr/>
        </p:nvSpPr>
        <p:spPr>
          <a:xfrm>
            <a:off x="6796580" y="2248487"/>
            <a:ext cx="421769" cy="421769"/>
          </a:xfrm>
          <a:prstGeom prst="ellipse">
            <a:avLst/>
          </a:prstGeom>
          <a:solidFill>
            <a:srgbClr val="40C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101" name="Ovalas 100"/>
          <p:cNvSpPr/>
          <p:nvPr/>
        </p:nvSpPr>
        <p:spPr>
          <a:xfrm>
            <a:off x="10662997" y="2251079"/>
            <a:ext cx="421769" cy="421769"/>
          </a:xfrm>
          <a:prstGeom prst="ellipse">
            <a:avLst/>
          </a:prstGeom>
          <a:solidFill>
            <a:srgbClr val="36A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0C978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8005" y="5481277"/>
            <a:ext cx="1719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Kontaktinis (jei grupė </a:t>
            </a:r>
            <a:r>
              <a:rPr lang="lt-LT" sz="1200" dirty="0" err="1">
                <a:cs typeface="Poppins" panose="00000500000000000000" pitchFamily="50" charset="0"/>
              </a:rPr>
              <a:t>imunizuota</a:t>
            </a:r>
            <a:r>
              <a:rPr lang="lt-LT" sz="1200" dirty="0">
                <a:cs typeface="Poppins" panose="00000500000000000000" pitchFamily="50" charset="0"/>
              </a:rPr>
              <a:t>), nuotolinis arba stabdomas</a:t>
            </a:r>
            <a:endParaRPr lang="en-GB" sz="1200" dirty="0"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661710" y="776748"/>
            <a:ext cx="11216253" cy="702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400" b="1" spc="-150" dirty="0">
                <a:solidFill>
                  <a:srgbClr val="36AA65"/>
                </a:solidFill>
                <a:latin typeface="+mn-lt"/>
                <a:cs typeface="Poppins SemiBold" panose="00000700000000000000" pitchFamily="50" charset="0"/>
              </a:rPr>
              <a:t>Ugdymo scenarijai</a:t>
            </a:r>
            <a:endParaRPr lang="en-GB" sz="4400" b="1" spc="-150" dirty="0">
              <a:solidFill>
                <a:srgbClr val="40C978"/>
              </a:solidFill>
              <a:latin typeface="+mn-lt"/>
              <a:cs typeface="Poppins SemiBold" panose="000007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710" y="1712373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Neformalus suaugusiųjų švietimas 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20" name="Suapvalintas stačiakampis 19"/>
          <p:cNvSpPr/>
          <p:nvPr/>
        </p:nvSpPr>
        <p:spPr>
          <a:xfrm>
            <a:off x="661710" y="2153674"/>
            <a:ext cx="5641088" cy="92041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71624" y="2300008"/>
            <a:ext cx="511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>
                <a:cs typeface="Poppins" panose="00000500000000000000" pitchFamily="50" charset="0"/>
              </a:rPr>
              <a:t>Taikomi tokie patys reikalavimai kaip ir kitose paslaugų srityse, būtina registracija</a:t>
            </a:r>
            <a:endParaRPr lang="en-GB" sz="1400" dirty="0">
              <a:cs typeface="Poppins" panose="00000500000000000000" pitchFamily="50" charset="0"/>
            </a:endParaRPr>
          </a:p>
        </p:txBody>
      </p:sp>
      <p:sp>
        <p:nvSpPr>
          <p:cNvPr id="93" name="Suapvalintas stačiakampis 92"/>
          <p:cNvSpPr/>
          <p:nvPr/>
        </p:nvSpPr>
        <p:spPr>
          <a:xfrm>
            <a:off x="8406720" y="543256"/>
            <a:ext cx="349354" cy="247479"/>
          </a:xfrm>
          <a:prstGeom prst="roundRect">
            <a:avLst/>
          </a:prstGeom>
          <a:solidFill>
            <a:srgbClr val="D7F9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4" name="Suapvalintas stačiakampis 93"/>
          <p:cNvSpPr/>
          <p:nvPr/>
        </p:nvSpPr>
        <p:spPr>
          <a:xfrm>
            <a:off x="8406720" y="858768"/>
            <a:ext cx="349354" cy="2474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5" name="Suapvalintas stačiakampis 94"/>
          <p:cNvSpPr/>
          <p:nvPr/>
        </p:nvSpPr>
        <p:spPr>
          <a:xfrm>
            <a:off x="8406720" y="1192584"/>
            <a:ext cx="349354" cy="247479"/>
          </a:xfrm>
          <a:prstGeom prst="round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6" name="TextBox 95"/>
          <p:cNvSpPr txBox="1"/>
          <p:nvPr/>
        </p:nvSpPr>
        <p:spPr>
          <a:xfrm>
            <a:off x="8756074" y="538600"/>
            <a:ext cx="26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COVID-19 lovų užimtumas &lt; 300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56074" y="847081"/>
            <a:ext cx="308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1 lygis (COVID-19 lovų užimtumas ≥ 300)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307" y="1183232"/>
            <a:ext cx="341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cs typeface="Poppins" panose="00000500000000000000" pitchFamily="50" charset="0"/>
              </a:rPr>
              <a:t>2 lygis (priimamas atskiru Vyriausybės sprendimu)</a:t>
            </a:r>
            <a:endParaRPr lang="en-GB" sz="1200" dirty="0">
              <a:cs typeface="Poppins" panose="00000500000000000000" pitchFamily="50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61710" y="3508845"/>
            <a:ext cx="11275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cs typeface="Poppins Thin" panose="00000300000000000000" pitchFamily="50" charset="0"/>
              </a:rPr>
              <a:t>Švietimo pagalbos teikimas visose švietimo įstaigose</a:t>
            </a:r>
            <a:endParaRPr lang="en-GB" sz="2000" b="1" dirty="0">
              <a:cs typeface="Poppins Thin" panose="00000300000000000000" pitchFamily="50" charset="0"/>
            </a:endParaRPr>
          </a:p>
        </p:txBody>
      </p:sp>
      <p:sp>
        <p:nvSpPr>
          <p:cNvPr id="67" name="Suapvalintas stačiakampis 66"/>
          <p:cNvSpPr/>
          <p:nvPr/>
        </p:nvSpPr>
        <p:spPr>
          <a:xfrm>
            <a:off x="661710" y="3950146"/>
            <a:ext cx="5641088" cy="92041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69900" dist="152400" dir="25800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1624" y="4096480"/>
            <a:ext cx="51154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>
                <a:cs typeface="Poppins" panose="00000500000000000000" pitchFamily="50" charset="0"/>
              </a:rPr>
              <a:t>Vykdoma tokiu būdu, kokiu organizuojamas ugdymo procesas konkrečioje švietimo įstaigoje. Paslauga mokiniui teikiama tokiu būdu, kokiu jis tuo metu mokosi.</a:t>
            </a:r>
            <a:endParaRPr lang="en-GB" sz="1400" dirty="0"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54249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1EB83AA40F6A2C46BAC2346870FFC2C0" ma:contentTypeVersion="10" ma:contentTypeDescription="Kurkite naują dokumentą." ma:contentTypeScope="" ma:versionID="f05bba536c934a049039a172a9fd4e79">
  <xsd:schema xmlns:xsd="http://www.w3.org/2001/XMLSchema" xmlns:xs="http://www.w3.org/2001/XMLSchema" xmlns:p="http://schemas.microsoft.com/office/2006/metadata/properties" xmlns:ns3="3fbde038-5320-4b73-b8c7-c909e515fd7a" targetNamespace="http://schemas.microsoft.com/office/2006/metadata/properties" ma:root="true" ma:fieldsID="6f4fadc45af38e7e379a560e014dcdb1" ns3:_="">
    <xsd:import namespace="3fbde038-5320-4b73-b8c7-c909e515fd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de038-5320-4b73-b8c7-c909e515fd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DEAC71-00E8-43F0-9AEF-0ACA9EBE8A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AD9387-D88F-4C23-9AE0-4F092E2757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bde038-5320-4b73-b8c7-c909e515fd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A2953D-D691-4C89-ADDD-700AAB8C294B}">
  <ds:schemaRefs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3fbde038-5320-4b73-b8c7-c909e515fd7a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993</Words>
  <Application>Microsoft Office PowerPoint</Application>
  <PresentationFormat>Plačiaekranė</PresentationFormat>
  <Paragraphs>183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PREZENTACIJOS PAVADINIMAS</dc:title>
  <dc:creator>skaneris</dc:creator>
  <cp:lastModifiedBy>Vartotojas</cp:lastModifiedBy>
  <cp:revision>38</cp:revision>
  <dcterms:created xsi:type="dcterms:W3CDTF">2021-06-03T06:25:09Z</dcterms:created>
  <dcterms:modified xsi:type="dcterms:W3CDTF">2021-08-25T12:23:59Z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0x0101001EB83AA40F6A2C46BAC2346870FFC2C0</vt:lpwstr>
  </property>
</Properties>
</file>